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257" r:id="rId2"/>
    <p:sldId id="288" r:id="rId3"/>
    <p:sldId id="290" r:id="rId4"/>
    <p:sldId id="289" r:id="rId5"/>
    <p:sldId id="293" r:id="rId6"/>
    <p:sldId id="308" r:id="rId7"/>
    <p:sldId id="312" r:id="rId8"/>
    <p:sldId id="313" r:id="rId9"/>
    <p:sldId id="295" r:id="rId10"/>
    <p:sldId id="297" r:id="rId11"/>
    <p:sldId id="294" r:id="rId12"/>
    <p:sldId id="292" r:id="rId13"/>
    <p:sldId id="314" r:id="rId14"/>
    <p:sldId id="315" r:id="rId15"/>
    <p:sldId id="298" r:id="rId16"/>
    <p:sldId id="307" r:id="rId17"/>
    <p:sldId id="305" r:id="rId18"/>
    <p:sldId id="306" r:id="rId19"/>
    <p:sldId id="316" r:id="rId20"/>
    <p:sldId id="263" r:id="rId21"/>
  </p:sldIdLst>
  <p:sldSz cx="9144000" cy="6858000" type="screen4x3"/>
  <p:notesSz cx="6858000" cy="9144000"/>
  <p:defaultTextStyle>
    <a:defPPr>
      <a:defRPr lang="en-GB"/>
    </a:defPPr>
    <a:lvl1pPr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E0DB30-E347-F441-AF02-9DE71AB32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1541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summary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0DB30-E347-F441-AF02-9DE71AB320F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WOW – weather on the web</a:t>
            </a:r>
          </a:p>
          <a:p>
            <a:endParaRPr lang="en-GB" smtClean="0"/>
          </a:p>
          <a:p>
            <a:r>
              <a:rPr lang="en-GB" smtClean="0"/>
              <a:t>Real-time weather observations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607694"/>
            <a:ext cx="6912768" cy="9057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2377323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12768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1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6" y="1963014"/>
            <a:ext cx="6912629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1841968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840760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2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840760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4024876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7486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0432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4005064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520" y="4967496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8680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916832"/>
            <a:ext cx="4968552" cy="1152128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3530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878347"/>
            <a:ext cx="4968552" cy="165618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 </a:t>
            </a:r>
            <a:br>
              <a:rPr lang="en-GB" dirty="0" smtClean="0"/>
            </a:br>
            <a:r>
              <a:rPr lang="en-GB" dirty="0" smtClean="0"/>
              <a:t>and answers (alternative)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9442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349250"/>
            <a:ext cx="69723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1774825"/>
            <a:ext cx="6972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01600" cmpd="sng">
                <a:solidFill>
                  <a:schemeClr val="tx1"/>
                </a:solidFill>
              </a:ln>
            </a:endParaRPr>
          </a:p>
        </p:txBody>
      </p:sp>
      <p:pic>
        <p:nvPicPr>
          <p:cNvPr id="1027" name="Picture 2" descr="MO_RGB_transpbackg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8113"/>
            <a:ext cx="1574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75" r:id="rId1"/>
    <p:sldLayoutId id="2147484174" r:id="rId2"/>
    <p:sldLayoutId id="2147484176" r:id="rId3"/>
    <p:sldLayoutId id="2147484173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3" r:id="rId10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23888" indent="-1825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7425" indent="-184150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9375" indent="-1825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86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58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imgres?q=radio&amp;hl=en&amp;gbv=2&amp;biw=1280&amp;bih=827&amp;tbm=isch&amp;tbnid=_jirPZCgk5dXMM:&amp;imgrefurl=http://www.pixmania-pro.co.uk/gb/uk/66000021/art/sony/radio-icf-m260l.html&amp;docid=8hDYJA_Pb5lLYM&amp;imgurl=http://brain.pan.e-merchant.com/1/2/66000021/l_66000021.jpg&amp;w=600&amp;h=532&amp;ei=KUHOTuXqDpPZ8QOkuvDYDw&amp;zoom=1" TargetMode="External"/><Relationship Id="rId13" Type="http://schemas.openxmlformats.org/officeDocument/2006/relationships/image" Target="../media/image19.png"/><Relationship Id="rId18" Type="http://schemas.openxmlformats.org/officeDocument/2006/relationships/image" Target="../media/image22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8.png"/><Relationship Id="rId17" Type="http://schemas.openxmlformats.org/officeDocument/2006/relationships/hyperlink" Target="http://www.google.co.uk/imgres?q=facebook+logo&amp;hl=en&amp;biw=1280&amp;bih=827&amp;gbv=2&amp;tbm=isch&amp;tbnid=zJxMgbsojbq3jM:&amp;imgrefurl=http://www.redcarracing.co.uk/mediacentre/news/easter-monday-photos-now-on-facebook&amp;docid=YyzZXhwCieMukM&amp;imgurl=http://www.redcarracing.co.uk/public/uploads/sitefiles/image/Logos/facebook-logo.jpg&amp;w=800&amp;h=301&amp;ei=Zx3OTvuUE8K3hAev75HIDQ&amp;zoom=1&amp;iact=rc&amp;dur=0&amp;sig=113091665807609940687&amp;page=1&amp;tbnh=95&amp;tbnw=244&amp;start=0&amp;ndsp=21&amp;ved=1t:429,r:0,s:0&amp;tx=152&amp;ty=29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hyperlink" Target="http://www.google.co.uk/imgres?q=twitter+logo&amp;hl=en&amp;gbv=2&amp;biw=1280&amp;bih=827&amp;tbm=isch&amp;tbnid=HlgeaHb1DzF49M:&amp;imgrefurl=http://www.adrants.com/2010/11/twitter-launches-instream-advertising.php&amp;docid=jtTfxhqRwZGLEM&amp;imgurl=http://www.adrants.com/images/twitter-logo-1.jpg&amp;w=800&amp;h=295&amp;ei=xh3OTuGwLoir8AOmzJnpDw&amp;zoom=1" TargetMode="External"/><Relationship Id="rId10" Type="http://schemas.openxmlformats.org/officeDocument/2006/relationships/image" Target="../media/image16.png"/><Relationship Id="rId19" Type="http://schemas.openxmlformats.org/officeDocument/2006/relationships/hyperlink" Target="http://en.wikipedia.org/wiki/File:Logo_YouTube_por_Hernando.svg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Verification of Warnings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123728" y="1541182"/>
            <a:ext cx="6912768" cy="504056"/>
          </a:xfrm>
        </p:spPr>
        <p:txBody>
          <a:bodyPr/>
          <a:lstStyle/>
          <a:p>
            <a:r>
              <a:rPr lang="en-US" sz="1600" dirty="0" smtClean="0"/>
              <a:t>African Regional Training on Severe Weather Forecasting and Warning Service – Workshop on Public Weather Services</a:t>
            </a:r>
            <a:endParaRPr lang="en-US" sz="160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23877" y="2132856"/>
            <a:ext cx="6840612" cy="360040"/>
          </a:xfrm>
        </p:spPr>
        <p:txBody>
          <a:bodyPr/>
          <a:lstStyle/>
          <a:p>
            <a:r>
              <a:rPr lang="en-US" dirty="0" smtClean="0"/>
              <a:t>Pretoria, 16</a:t>
            </a:r>
            <a:r>
              <a:rPr lang="en-US" baseline="30000" dirty="0" smtClean="0"/>
              <a:t>th</a:t>
            </a:r>
            <a:r>
              <a:rPr lang="en-US" dirty="0" smtClean="0"/>
              <a:t> -20</a:t>
            </a:r>
            <a:r>
              <a:rPr lang="en-US" baseline="30000" dirty="0" smtClean="0"/>
              <a:t>th</a:t>
            </a:r>
            <a:r>
              <a:rPr lang="en-US" dirty="0" smtClean="0"/>
              <a:t> November 2015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0833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064196" y="349250"/>
            <a:ext cx="6972300" cy="1371600"/>
          </a:xfrm>
        </p:spPr>
        <p:txBody>
          <a:bodyPr/>
          <a:lstStyle/>
          <a:p>
            <a:r>
              <a:rPr lang="en-GB" dirty="0" smtClean="0"/>
              <a:t>Public Appreciation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1907704" y="1700808"/>
          <a:ext cx="6932612" cy="4751388"/>
        </p:xfrm>
        <a:graphic>
          <a:graphicData uri="http://schemas.openxmlformats.org/presentationml/2006/ole">
            <p:oleObj spid="_x0000_s1026" name="Chart" r:id="rId3" imgW="6934241" imgH="4752990" progId="MSGraph.Chart.8">
              <p:embed followColorScheme="full"/>
            </p:oleObj>
          </a:graphicData>
        </a:graphic>
      </p:graphicFrame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2339752" y="1628800"/>
            <a:ext cx="5616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/>
              <a:t>90% of the public think Met Office weather warnings are useful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2" cstate="print"/>
          <a:srcRect l="18900" t="9240" r="39566" b="4241"/>
          <a:stretch>
            <a:fillRect/>
          </a:stretch>
        </p:blipFill>
        <p:spPr bwMode="auto">
          <a:xfrm>
            <a:off x="3203848" y="1196752"/>
            <a:ext cx="4608512" cy="539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 bwMode="auto">
          <a:xfrm>
            <a:off x="5220072" y="3789040"/>
            <a:ext cx="2520280" cy="1584176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508104" y="3861048"/>
            <a:ext cx="1800200" cy="108012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436096" y="3861048"/>
            <a:ext cx="1619672" cy="1296144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23728" y="578750"/>
            <a:ext cx="6984776" cy="9346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Feedback form on website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123728" y="578750"/>
            <a:ext cx="6840760" cy="934656"/>
          </a:xfrm>
        </p:spPr>
        <p:txBody>
          <a:bodyPr/>
          <a:lstStyle/>
          <a:p>
            <a:r>
              <a:rPr lang="en-US" dirty="0" smtClean="0"/>
              <a:t>Check against impact observations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123728" y="1541182"/>
            <a:ext cx="6840760" cy="4192074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Where do we get such observations?</a:t>
            </a:r>
          </a:p>
          <a:p>
            <a:pPr lvl="2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Media?  Reliable?</a:t>
            </a:r>
          </a:p>
          <a:p>
            <a:pPr lvl="2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Disaster Management teams?  Too busy?</a:t>
            </a:r>
          </a:p>
          <a:p>
            <a:pPr lvl="2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Social Media?  Reliable?</a:t>
            </a:r>
          </a:p>
          <a:p>
            <a:pPr lvl="2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WOW? Reliable?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1992188" y="349250"/>
            <a:ext cx="6972300" cy="1371600"/>
          </a:xfrm>
        </p:spPr>
        <p:txBody>
          <a:bodyPr/>
          <a:lstStyle/>
          <a:p>
            <a:r>
              <a:rPr lang="en-GB" dirty="0" smtClean="0"/>
              <a:t>Weather Observations Website (WOW) – includes impacts option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204864"/>
            <a:ext cx="6624736" cy="414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196" y="349250"/>
            <a:ext cx="6972300" cy="1371600"/>
          </a:xfrm>
        </p:spPr>
        <p:txBody>
          <a:bodyPr/>
          <a:lstStyle/>
          <a:p>
            <a:r>
              <a:rPr lang="en-GB" dirty="0" smtClean="0"/>
              <a:t>What are the challenges with impact data?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196" y="1774825"/>
            <a:ext cx="6972300" cy="4525963"/>
          </a:xfrm>
        </p:spPr>
        <p:txBody>
          <a:bodyPr/>
          <a:lstStyle/>
          <a:p>
            <a:r>
              <a:rPr lang="en-GB" dirty="0" smtClean="0"/>
              <a:t>Media – sensationalist!</a:t>
            </a:r>
          </a:p>
          <a:p>
            <a:r>
              <a:rPr lang="en-GB" dirty="0" smtClean="0"/>
              <a:t>Public – assessed by their individual circumstances</a:t>
            </a:r>
          </a:p>
          <a:p>
            <a:r>
              <a:rPr lang="en-GB" dirty="0" smtClean="0"/>
              <a:t>Social Media – geo tags may not be correct</a:t>
            </a:r>
          </a:p>
          <a:p>
            <a:r>
              <a:rPr lang="en-GB" dirty="0" smtClean="0"/>
              <a:t>Social Media – difficult to filter out appropriate information</a:t>
            </a:r>
          </a:p>
          <a:p>
            <a:r>
              <a:rPr lang="en-GB" dirty="0" smtClean="0"/>
              <a:t>WOW – correct time and place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123728" y="578750"/>
            <a:ext cx="6840760" cy="934656"/>
          </a:xfrm>
        </p:spPr>
        <p:txBody>
          <a:bodyPr/>
          <a:lstStyle/>
          <a:p>
            <a:r>
              <a:rPr lang="en-US" dirty="0" smtClean="0"/>
              <a:t>Check against impact observations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123728" y="1541182"/>
            <a:ext cx="6840760" cy="4192074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Need to gather in as much impact information as possible.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From impact information gathered from media, responders, social media and any other sources we must:</a:t>
            </a:r>
          </a:p>
          <a:p>
            <a:pPr lvl="2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Check the level of impacts against that highlighted in the warning matrix</a:t>
            </a:r>
          </a:p>
          <a:p>
            <a:pPr lvl="2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Check the time and areas affected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Subjective Assessment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Gather impact evidence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From responders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From media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From social media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Anywhere!</a:t>
            </a:r>
          </a:p>
          <a:p>
            <a:r>
              <a:rPr lang="en-GB" dirty="0" smtClean="0"/>
              <a:t>Compare impacts with warning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Did they occur in the expected area?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Did they occur at the expected time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Were the impacts at the expected level – medium, high?</a:t>
            </a:r>
          </a:p>
          <a:p>
            <a:r>
              <a:rPr lang="en-GB" dirty="0" smtClean="0"/>
              <a:t>Was the warning issued in good time?</a:t>
            </a:r>
          </a:p>
          <a:p>
            <a:r>
              <a:rPr lang="en-GB" dirty="0" smtClean="0"/>
              <a:t>Are there any lessons to be learned?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Subjective Assessment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Assessed by an internal panel including: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	Chief Forecasters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	Civil Contingencies Advisors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	Impact modellers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	Service Managers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The basic question, “Did the warning give good advice and in good time?”</a:t>
            </a:r>
          </a:p>
          <a:p>
            <a:r>
              <a:rPr lang="en-GB" dirty="0" smtClean="0"/>
              <a:t>Each warning is assessed as providing guidance that is:</a:t>
            </a:r>
          </a:p>
          <a:p>
            <a:pPr lvl="1"/>
            <a:r>
              <a:rPr lang="en-GB" dirty="0" smtClean="0"/>
              <a:t>Excellent</a:t>
            </a:r>
          </a:p>
          <a:p>
            <a:pPr lvl="1"/>
            <a:r>
              <a:rPr lang="en-GB" dirty="0" smtClean="0"/>
              <a:t>Good</a:t>
            </a:r>
          </a:p>
          <a:p>
            <a:pPr lvl="1"/>
            <a:r>
              <a:rPr lang="en-GB" dirty="0" smtClean="0"/>
              <a:t>Poor</a:t>
            </a:r>
          </a:p>
          <a:p>
            <a:pPr lvl="1"/>
            <a:r>
              <a:rPr lang="en-GB" dirty="0" smtClean="0"/>
              <a:t>Very poor</a:t>
            </a:r>
          </a:p>
          <a:p>
            <a:endParaRPr lang="en-GB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Subjective Assessment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Assessment is then passed to the Public Weather Services Customer Group and agreed or challenged as necessary.</a:t>
            </a:r>
          </a:p>
          <a:p>
            <a:r>
              <a:rPr lang="en-GB" dirty="0" smtClean="0"/>
              <a:t>The process, despite being subjective, is open and transparent and, hopefully(!) consistent</a:t>
            </a:r>
          </a:p>
          <a:p>
            <a:r>
              <a:rPr lang="en-GB" dirty="0" smtClean="0"/>
              <a:t>PWSCG can ask us to assess events which resulted in impacts but for which no warning was issued.</a:t>
            </a:r>
          </a:p>
          <a:p>
            <a:r>
              <a:rPr lang="en-GB" dirty="0" smtClean="0"/>
              <a:t>Targets set:</a:t>
            </a:r>
          </a:p>
          <a:p>
            <a:pPr lvl="1"/>
            <a:r>
              <a:rPr lang="en-GB" dirty="0" smtClean="0"/>
              <a:t>70% of Amber and Red warnings should provide ‘Good’ or ‘Excellent’ guidance based on a two year cycle.  </a:t>
            </a:r>
          </a:p>
          <a:p>
            <a:pPr lvl="1"/>
            <a:r>
              <a:rPr lang="en-GB" dirty="0" smtClean="0"/>
              <a:t>If the number of warnings assessed as giving “Poor Guidance exceeds 20%, an action plan for improvement will be prepared and presented to the PWSCG Secretariat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We must gather feedback on our services from as many sources as possible.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Social media is a valuable new tool for gathering feedback on </a:t>
            </a:r>
            <a:r>
              <a:rPr lang="en-GB" sz="2400" smtClean="0"/>
              <a:t>all services.</a:t>
            </a:r>
            <a:endParaRPr lang="en-GB" sz="2400" dirty="0" smtClean="0"/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Gathering impacts to assess impact based warnings is very difficult!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Again, social media can be a valuable new tool for indentifying impacts but the information must be treated with some caution.</a:t>
            </a:r>
            <a:endParaRPr lang="en-GB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123728" y="578750"/>
            <a:ext cx="6840760" cy="934656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123728" y="1541182"/>
            <a:ext cx="6840760" cy="5316818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i="1" dirty="0" smtClean="0"/>
              <a:t>Discuss how we validate impact based warnings.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i="1" dirty="0" smtClean="0"/>
              <a:t>Discuss what information we need to validate impact based warnings.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i="1" dirty="0" smtClean="0"/>
              <a:t>Discuss how we get that information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i="1" dirty="0" smtClean="0"/>
              <a:t>Discuss the challenges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i="1" dirty="0" smtClean="0"/>
              <a:t>Describe a subjective assessment process used in the UK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5573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196" y="349250"/>
            <a:ext cx="6972300" cy="1371600"/>
          </a:xfrm>
        </p:spPr>
        <p:txBody>
          <a:bodyPr/>
          <a:lstStyle/>
          <a:p>
            <a:r>
              <a:rPr lang="en-GB" dirty="0" smtClean="0"/>
              <a:t>What makes an effective warning?</a:t>
            </a:r>
            <a:endParaRPr lang="en-GB" dirty="0"/>
          </a:p>
        </p:txBody>
      </p:sp>
      <p:sp>
        <p:nvSpPr>
          <p:cNvPr id="6" name="_s3076"/>
          <p:cNvSpPr>
            <a:spLocks noChangeShapeType="1"/>
          </p:cNvSpPr>
          <p:nvPr/>
        </p:nvSpPr>
        <p:spPr bwMode="auto">
          <a:xfrm flipH="1" flipV="1">
            <a:off x="4328939" y="3309640"/>
            <a:ext cx="411163" cy="331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_s3078"/>
          <p:cNvSpPr>
            <a:spLocks noChangeShapeType="1"/>
          </p:cNvSpPr>
          <p:nvPr/>
        </p:nvSpPr>
        <p:spPr bwMode="auto">
          <a:xfrm flipH="1">
            <a:off x="4122564" y="4092278"/>
            <a:ext cx="515938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_s3080"/>
          <p:cNvSpPr>
            <a:spLocks noChangeShapeType="1"/>
          </p:cNvSpPr>
          <p:nvPr/>
        </p:nvSpPr>
        <p:spPr bwMode="auto">
          <a:xfrm flipH="1">
            <a:off x="4695652" y="4451053"/>
            <a:ext cx="231775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_s3082"/>
          <p:cNvSpPr>
            <a:spLocks noChangeShapeType="1"/>
          </p:cNvSpPr>
          <p:nvPr/>
        </p:nvSpPr>
        <p:spPr bwMode="auto">
          <a:xfrm>
            <a:off x="5387802" y="4449465"/>
            <a:ext cx="228600" cy="477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_s3084"/>
          <p:cNvSpPr>
            <a:spLocks noChangeShapeType="1"/>
          </p:cNvSpPr>
          <p:nvPr/>
        </p:nvSpPr>
        <p:spPr bwMode="auto">
          <a:xfrm>
            <a:off x="5673552" y="4089103"/>
            <a:ext cx="515938" cy="119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_s3086"/>
          <p:cNvSpPr>
            <a:spLocks noChangeShapeType="1"/>
          </p:cNvSpPr>
          <p:nvPr/>
        </p:nvSpPr>
        <p:spPr bwMode="auto">
          <a:xfrm flipV="1">
            <a:off x="5570364" y="3311228"/>
            <a:ext cx="414338" cy="33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_s3088"/>
          <p:cNvSpPr>
            <a:spLocks noChangeShapeType="1"/>
          </p:cNvSpPr>
          <p:nvPr/>
        </p:nvSpPr>
        <p:spPr bwMode="auto">
          <a:xfrm flipV="1">
            <a:off x="5156027" y="2912765"/>
            <a:ext cx="0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_s3090"/>
          <p:cNvSpPr>
            <a:spLocks noChangeArrowheads="1"/>
          </p:cNvSpPr>
          <p:nvPr/>
        </p:nvSpPr>
        <p:spPr bwMode="auto">
          <a:xfrm>
            <a:off x="4625802" y="3442990"/>
            <a:ext cx="1060450" cy="1060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cs typeface="Arial" charset="0"/>
              </a:rPr>
              <a:t>Essential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cs typeface="Arial" charset="0"/>
              </a:rPr>
              <a:t>Elements</a:t>
            </a:r>
          </a:p>
        </p:txBody>
      </p:sp>
      <p:grpSp>
        <p:nvGrpSpPr>
          <p:cNvPr id="3" name="Group 47"/>
          <p:cNvGrpSpPr/>
          <p:nvPr/>
        </p:nvGrpSpPr>
        <p:grpSpPr>
          <a:xfrm>
            <a:off x="5437014" y="4633615"/>
            <a:ext cx="3067323" cy="1720106"/>
            <a:chOff x="5437014" y="4633615"/>
            <a:chExt cx="3067323" cy="1720106"/>
          </a:xfrm>
        </p:grpSpPr>
        <p:sp>
          <p:nvSpPr>
            <p:cNvPr id="13" name="_s3083"/>
            <p:cNvSpPr>
              <a:spLocks noChangeArrowheads="1"/>
            </p:cNvSpPr>
            <p:nvPr/>
          </p:nvSpPr>
          <p:spPr bwMode="auto">
            <a:xfrm>
              <a:off x="5437014" y="4633615"/>
              <a:ext cx="1060450" cy="1060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Change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behaviour</a:t>
              </a:r>
            </a:p>
          </p:txBody>
        </p:sp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6588224" y="5301208"/>
              <a:ext cx="1916113" cy="1052513"/>
              <a:chOff x="4059" y="3566"/>
              <a:chExt cx="1207" cy="663"/>
            </a:xfrm>
          </p:grpSpPr>
          <p:pic>
            <p:nvPicPr>
              <p:cNvPr id="22" name="Picture 40" descr="ANd9GcQ0ILWXUx4Wlz1XWUNRgLEE3n8adwXlSAXPdp85XwtHFXGmuk06yFVFRaS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59" y="3566"/>
                <a:ext cx="498" cy="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AutoShape 41"/>
              <p:cNvSpPr>
                <a:spLocks noChangeArrowheads="1"/>
              </p:cNvSpPr>
              <p:nvPr/>
            </p:nvSpPr>
            <p:spPr bwMode="auto">
              <a:xfrm>
                <a:off x="4558" y="3838"/>
                <a:ext cx="227" cy="136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chemeClr val="accent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4" name="Picture 43" descr="ANd9GcQOyAJQDorutymTosXIm_bKatoILCglD7g9kCYlAKmxC17jAiB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30" y="3566"/>
                <a:ext cx="436" cy="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42"/>
          <p:cNvGrpSpPr/>
          <p:nvPr/>
        </p:nvGrpSpPr>
        <p:grpSpPr>
          <a:xfrm>
            <a:off x="1979712" y="3645024"/>
            <a:ext cx="2428602" cy="1112416"/>
            <a:chOff x="1979712" y="3645024"/>
            <a:chExt cx="2428602" cy="1112416"/>
          </a:xfrm>
        </p:grpSpPr>
        <p:sp>
          <p:nvSpPr>
            <p:cNvPr id="9" name="_s3079"/>
            <p:cNvSpPr>
              <a:spLocks noChangeArrowheads="1"/>
            </p:cNvSpPr>
            <p:nvPr/>
          </p:nvSpPr>
          <p:spPr bwMode="auto">
            <a:xfrm>
              <a:off x="3347864" y="3696990"/>
              <a:ext cx="1060450" cy="1060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Help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Emergency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Responders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plan</a:t>
              </a:r>
            </a:p>
          </p:txBody>
        </p:sp>
        <p:pic>
          <p:nvPicPr>
            <p:cNvPr id="25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 l="65100" t="66516" r="8861" b="7692"/>
            <a:stretch>
              <a:fillRect/>
            </a:stretch>
          </p:blipFill>
          <p:spPr bwMode="auto">
            <a:xfrm>
              <a:off x="1979712" y="3645024"/>
              <a:ext cx="1289536" cy="1013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43"/>
          <p:cNvGrpSpPr/>
          <p:nvPr/>
        </p:nvGrpSpPr>
        <p:grpSpPr>
          <a:xfrm>
            <a:off x="2287538" y="1546547"/>
            <a:ext cx="2500486" cy="2170485"/>
            <a:chOff x="2123728" y="1340768"/>
            <a:chExt cx="2500486" cy="2170485"/>
          </a:xfrm>
        </p:grpSpPr>
        <p:sp>
          <p:nvSpPr>
            <p:cNvPr id="7" name="_s3077"/>
            <p:cNvSpPr>
              <a:spLocks noChangeArrowheads="1"/>
            </p:cNvSpPr>
            <p:nvPr/>
          </p:nvSpPr>
          <p:spPr bwMode="auto">
            <a:xfrm>
              <a:off x="3563764" y="2450803"/>
              <a:ext cx="1060450" cy="1060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Help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Emergency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Responders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respond</a:t>
              </a:r>
            </a:p>
          </p:txBody>
        </p:sp>
        <p:pic>
          <p:nvPicPr>
            <p:cNvPr id="26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 l="52080" t="59276" r="8861" b="10860"/>
            <a:stretch>
              <a:fillRect/>
            </a:stretch>
          </p:blipFill>
          <p:spPr bwMode="auto">
            <a:xfrm>
              <a:off x="2123728" y="1340768"/>
              <a:ext cx="176747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46"/>
          <p:cNvGrpSpPr/>
          <p:nvPr/>
        </p:nvGrpSpPr>
        <p:grpSpPr>
          <a:xfrm>
            <a:off x="2483768" y="4705053"/>
            <a:ext cx="2769096" cy="1649114"/>
            <a:chOff x="2483768" y="4705053"/>
            <a:chExt cx="2769096" cy="1649114"/>
          </a:xfrm>
        </p:grpSpPr>
        <p:sp>
          <p:nvSpPr>
            <p:cNvPr id="11" name="_s3081"/>
            <p:cNvSpPr>
              <a:spLocks noChangeArrowheads="1"/>
            </p:cNvSpPr>
            <p:nvPr/>
          </p:nvSpPr>
          <p:spPr bwMode="auto">
            <a:xfrm>
              <a:off x="4192414" y="4705053"/>
              <a:ext cx="1060450" cy="1060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Help people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decide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what to do</a:t>
              </a:r>
            </a:p>
          </p:txBody>
        </p:sp>
        <p:pic>
          <p:nvPicPr>
            <p:cNvPr id="27" name="Picture 24" descr="2010-01-06 sledging"/>
            <p:cNvPicPr>
              <a:picLocks noChangeAspect="1" noChangeArrowheads="1"/>
            </p:cNvPicPr>
            <p:nvPr/>
          </p:nvPicPr>
          <p:blipFill>
            <a:blip r:embed="rId7" cstate="print"/>
            <a:srcRect l="46194" t="23935" r="13721" b="33743"/>
            <a:stretch>
              <a:fillRect/>
            </a:stretch>
          </p:blipFill>
          <p:spPr bwMode="auto">
            <a:xfrm>
              <a:off x="2483768" y="5157192"/>
              <a:ext cx="1511300" cy="119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" name="Group 44"/>
          <p:cNvGrpSpPr/>
          <p:nvPr/>
        </p:nvGrpSpPr>
        <p:grpSpPr>
          <a:xfrm>
            <a:off x="6065664" y="3554115"/>
            <a:ext cx="2466032" cy="1235496"/>
            <a:chOff x="6065664" y="3554115"/>
            <a:chExt cx="2466032" cy="1235496"/>
          </a:xfrm>
        </p:grpSpPr>
        <p:sp>
          <p:nvSpPr>
            <p:cNvPr id="15" name="_s3085"/>
            <p:cNvSpPr>
              <a:spLocks noChangeArrowheads="1"/>
            </p:cNvSpPr>
            <p:nvPr/>
          </p:nvSpPr>
          <p:spPr bwMode="auto">
            <a:xfrm>
              <a:off x="6065664" y="3554115"/>
              <a:ext cx="1060450" cy="1060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Easy to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access</a:t>
              </a:r>
            </a:p>
          </p:txBody>
        </p:sp>
        <p:pic>
          <p:nvPicPr>
            <p:cNvPr id="28" name="rg_hi" descr="ANd9GcTGmDcFkwiZDyYdY4GQpjNUQcIfwe2Vuv7W4JxVPCPyd_TogCrq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236296" y="3645024"/>
              <a:ext cx="1295400" cy="1144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Group 41"/>
          <p:cNvGrpSpPr/>
          <p:nvPr/>
        </p:nvGrpSpPr>
        <p:grpSpPr>
          <a:xfrm>
            <a:off x="4625802" y="1138957"/>
            <a:ext cx="1060450" cy="1910333"/>
            <a:chOff x="4625802" y="1138957"/>
            <a:chExt cx="1060450" cy="1910333"/>
          </a:xfrm>
        </p:grpSpPr>
        <p:sp>
          <p:nvSpPr>
            <p:cNvPr id="19" name="_s3089"/>
            <p:cNvSpPr>
              <a:spLocks noChangeArrowheads="1"/>
            </p:cNvSpPr>
            <p:nvPr/>
          </p:nvSpPr>
          <p:spPr bwMode="auto">
            <a:xfrm>
              <a:off x="4625802" y="1988840"/>
              <a:ext cx="1060450" cy="1060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Easy to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understand</a:t>
              </a:r>
            </a:p>
          </p:txBody>
        </p:sp>
        <p:grpSp>
          <p:nvGrpSpPr>
            <p:cNvPr id="42" name="Group 38"/>
            <p:cNvGrpSpPr>
              <a:grpSpLocks/>
            </p:cNvGrpSpPr>
            <p:nvPr/>
          </p:nvGrpSpPr>
          <p:grpSpPr bwMode="auto">
            <a:xfrm>
              <a:off x="4786933" y="1138957"/>
              <a:ext cx="865187" cy="777875"/>
              <a:chOff x="2925" y="663"/>
              <a:chExt cx="545" cy="536"/>
            </a:xfrm>
          </p:grpSpPr>
          <p:pic>
            <p:nvPicPr>
              <p:cNvPr id="30" name="Picture 3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925" y="845"/>
                <a:ext cx="18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35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107" y="663"/>
                <a:ext cx="227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36" descr="No Snow Warni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243" y="845"/>
                <a:ext cx="227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37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061" y="981"/>
                <a:ext cx="227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3" name="Group 48"/>
          <p:cNvGrpSpPr/>
          <p:nvPr/>
        </p:nvGrpSpPr>
        <p:grpSpPr>
          <a:xfrm>
            <a:off x="1187624" y="4725144"/>
            <a:ext cx="4248150" cy="863600"/>
            <a:chOff x="-3924944" y="4005064"/>
            <a:chExt cx="4248150" cy="863600"/>
          </a:xfrm>
        </p:grpSpPr>
        <p:sp>
          <p:nvSpPr>
            <p:cNvPr id="35" name="AutoShape 46"/>
            <p:cNvSpPr>
              <a:spLocks noChangeArrowheads="1"/>
            </p:cNvSpPr>
            <p:nvPr/>
          </p:nvSpPr>
          <p:spPr bwMode="auto">
            <a:xfrm>
              <a:off x="-3924944" y="4005064"/>
              <a:ext cx="4248150" cy="863600"/>
            </a:xfrm>
            <a:prstGeom prst="rightArrow">
              <a:avLst>
                <a:gd name="adj1" fmla="val 50000"/>
                <a:gd name="adj2" fmla="val 122978"/>
              </a:avLst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47"/>
            <p:cNvSpPr txBox="1">
              <a:spLocks noChangeArrowheads="1"/>
            </p:cNvSpPr>
            <p:nvPr/>
          </p:nvSpPr>
          <p:spPr bwMode="auto">
            <a:xfrm>
              <a:off x="-3204864" y="4221088"/>
              <a:ext cx="1584325" cy="4556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dirty="0"/>
                <a:t>Effective</a:t>
              </a:r>
            </a:p>
          </p:txBody>
        </p:sp>
      </p:grpSp>
      <p:grpSp>
        <p:nvGrpSpPr>
          <p:cNvPr id="44" name="Group 45"/>
          <p:cNvGrpSpPr/>
          <p:nvPr/>
        </p:nvGrpSpPr>
        <p:grpSpPr>
          <a:xfrm>
            <a:off x="5652914" y="1989138"/>
            <a:ext cx="2747268" cy="1522115"/>
            <a:chOff x="5652914" y="1989138"/>
            <a:chExt cx="2747268" cy="1522115"/>
          </a:xfrm>
        </p:grpSpPr>
        <p:sp>
          <p:nvSpPr>
            <p:cNvPr id="17" name="_s3087"/>
            <p:cNvSpPr>
              <a:spLocks noChangeArrowheads="1"/>
            </p:cNvSpPr>
            <p:nvPr/>
          </p:nvSpPr>
          <p:spPr bwMode="auto">
            <a:xfrm>
              <a:off x="5652914" y="2450803"/>
              <a:ext cx="1060450" cy="1060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Variety of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access points</a:t>
              </a:r>
            </a:p>
          </p:txBody>
        </p:sp>
        <p:pic>
          <p:nvPicPr>
            <p:cNvPr id="37" name="Picture 29" descr="230x317_phone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993444">
              <a:off x="6744419" y="1989138"/>
              <a:ext cx="889000" cy="122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30"/>
            <p:cNvGrpSpPr>
              <a:grpSpLocks/>
            </p:cNvGrpSpPr>
            <p:nvPr/>
          </p:nvGrpSpPr>
          <p:grpSpPr bwMode="auto">
            <a:xfrm>
              <a:off x="7536582" y="1989138"/>
              <a:ext cx="863600" cy="865187"/>
              <a:chOff x="113" y="2931"/>
              <a:chExt cx="1008" cy="953"/>
            </a:xfrm>
          </p:grpSpPr>
          <p:pic>
            <p:nvPicPr>
              <p:cNvPr id="39" name="rg_hi" descr="ANd9GcSO6A5iy4YidbBtEIkMTBDrG0tb9365br8Y8Fp84AMoSOd5kU0U">
                <a:hlinkClick r:id="rId15"/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 rot="-600000">
                <a:off x="113" y="3203"/>
                <a:ext cx="1008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rg_hi" descr="ANd9GcT-8AtX3OO6QtO62u7Kl1ZthehnT4Ms_iNjmWa_G3-7s1IZfcIF">
                <a:hlinkClick r:id="rId17"/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600000">
                <a:off x="158" y="2931"/>
                <a:ext cx="793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33" descr="Logo YouTube por Hernando.svg">
                <a:hlinkClick r:id="rId19"/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204" y="3566"/>
                <a:ext cx="792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123728" y="578750"/>
            <a:ext cx="6840760" cy="934656"/>
          </a:xfrm>
        </p:spPr>
        <p:txBody>
          <a:bodyPr/>
          <a:lstStyle/>
          <a:p>
            <a:r>
              <a:rPr lang="en-US" dirty="0" smtClean="0"/>
              <a:t>How to we establish if a warning was effective?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123728" y="1541182"/>
            <a:ext cx="6840760" cy="4192074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Ask </a:t>
            </a:r>
            <a:r>
              <a:rPr lang="en-US" sz="2800" dirty="0" smtClean="0"/>
              <a:t>the users of the warning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Disaster Managers?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Public</a:t>
            </a:r>
            <a:r>
              <a:rPr lang="en-US" sz="2800" dirty="0" smtClean="0"/>
              <a:t>?</a:t>
            </a:r>
            <a:endParaRPr lang="en-US" sz="2800" dirty="0" smtClean="0"/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Check against observations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But do we have observations of impacts?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We cannot just check against meteorological observations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123728" y="578750"/>
            <a:ext cx="6840760" cy="934656"/>
          </a:xfrm>
        </p:spPr>
        <p:txBody>
          <a:bodyPr/>
          <a:lstStyle/>
          <a:p>
            <a:r>
              <a:rPr lang="en-US" dirty="0" smtClean="0"/>
              <a:t>How do we get feedback from users?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123728" y="1541182"/>
            <a:ext cx="6840760" cy="4192074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/>
              <a:t>Disaster managers	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/>
              <a:t>We can ask them directly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/>
              <a:t>Info from them is reliable and proportionate.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/>
              <a:t>Public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/>
              <a:t>Formal surveys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/>
              <a:t>General feedback via contact centre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188" y="349250"/>
            <a:ext cx="6972300" cy="1371600"/>
          </a:xfrm>
        </p:spPr>
        <p:txBody>
          <a:bodyPr/>
          <a:lstStyle/>
          <a:p>
            <a:r>
              <a:rPr lang="en-GB" dirty="0" smtClean="0"/>
              <a:t>Feedback </a:t>
            </a:r>
            <a:r>
              <a:rPr lang="en-GB" dirty="0" smtClean="0"/>
              <a:t>channels in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188" y="1774825"/>
            <a:ext cx="6972300" cy="4525963"/>
          </a:xfrm>
        </p:spPr>
        <p:txBody>
          <a:bodyPr/>
          <a:lstStyle/>
          <a:p>
            <a:r>
              <a:rPr lang="en-GB" sz="2800" dirty="0" smtClean="0"/>
              <a:t>What feedback channels do we use?</a:t>
            </a:r>
          </a:p>
          <a:p>
            <a:pPr lvl="1"/>
            <a:r>
              <a:rPr lang="en-GB" sz="2800" dirty="0" smtClean="0"/>
              <a:t>24/7 customer call centre</a:t>
            </a:r>
          </a:p>
          <a:p>
            <a:pPr lvl="1"/>
            <a:r>
              <a:rPr lang="en-GB" sz="2800" dirty="0" smtClean="0"/>
              <a:t>Twitter</a:t>
            </a:r>
          </a:p>
          <a:p>
            <a:pPr lvl="1"/>
            <a:r>
              <a:rPr lang="en-GB" sz="2800" dirty="0" err="1" smtClean="0"/>
              <a:t>Facebook</a:t>
            </a:r>
            <a:endParaRPr lang="en-GB" sz="2800" dirty="0" smtClean="0"/>
          </a:p>
          <a:p>
            <a:pPr lvl="1"/>
            <a:r>
              <a:rPr lang="en-GB" sz="2800" dirty="0" smtClean="0"/>
              <a:t>Surveys</a:t>
            </a:r>
          </a:p>
          <a:p>
            <a:pPr lvl="1"/>
            <a:r>
              <a:rPr lang="en-GB" sz="2800" dirty="0" smtClean="0"/>
              <a:t>Ask disaster managers/event debriefs</a:t>
            </a:r>
            <a:endParaRPr lang="en-GB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196" y="349250"/>
            <a:ext cx="6972300" cy="1371600"/>
          </a:xfrm>
        </p:spPr>
        <p:txBody>
          <a:bodyPr/>
          <a:lstStyle/>
          <a:p>
            <a:r>
              <a:rPr lang="en-GB" dirty="0" smtClean="0"/>
              <a:t>Customer Centre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196" y="1774825"/>
            <a:ext cx="6972300" cy="4525963"/>
          </a:xfrm>
        </p:spPr>
        <p:txBody>
          <a:bodyPr/>
          <a:lstStyle/>
          <a:p>
            <a:r>
              <a:rPr lang="en-GB" dirty="0" smtClean="0"/>
              <a:t>Customer Centre staff work 24/7/365	</a:t>
            </a:r>
          </a:p>
          <a:p>
            <a:r>
              <a:rPr lang="en-GB" dirty="0" smtClean="0"/>
              <a:t>When they receive email or call they deal with it immediately if possible</a:t>
            </a:r>
          </a:p>
          <a:p>
            <a:r>
              <a:rPr lang="en-GB" dirty="0" smtClean="0"/>
              <a:t>If not they send the enquiry to an expert in the Met Office</a:t>
            </a:r>
          </a:p>
          <a:p>
            <a:pPr lvl="1"/>
            <a:r>
              <a:rPr lang="en-GB" dirty="0" smtClean="0"/>
              <a:t>The expert sends response to Customer Centre to respond on their behalf to preserve anonymity</a:t>
            </a:r>
          </a:p>
          <a:p>
            <a:r>
              <a:rPr lang="en-GB" dirty="0" smtClean="0"/>
              <a:t>Feedback (complaints and compliments) captured on a feedback management system</a:t>
            </a:r>
          </a:p>
          <a:p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196" y="349250"/>
            <a:ext cx="6972300" cy="1371600"/>
          </a:xfrm>
        </p:spPr>
        <p:txBody>
          <a:bodyPr/>
          <a:lstStyle/>
          <a:p>
            <a:r>
              <a:rPr lang="en-GB" dirty="0" smtClean="0"/>
              <a:t>Customer Centre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196" y="1774825"/>
            <a:ext cx="6972300" cy="4525963"/>
          </a:xfrm>
        </p:spPr>
        <p:txBody>
          <a:bodyPr/>
          <a:lstStyle/>
          <a:p>
            <a:r>
              <a:rPr lang="en-GB" dirty="0" smtClean="0"/>
              <a:t>Target set by Met Office to resolve feedback within 28 days, with a ‘stretch’ target of 20 days</a:t>
            </a:r>
          </a:p>
          <a:p>
            <a:r>
              <a:rPr lang="en-GB" dirty="0" smtClean="0"/>
              <a:t>Monthly feedback report compiled for Met Office managers</a:t>
            </a:r>
          </a:p>
          <a:p>
            <a:pPr lvl="1"/>
            <a:r>
              <a:rPr lang="en-GB" dirty="0" smtClean="0"/>
              <a:t>This contributes to how the Met Office can work towards refining and improving products and services</a:t>
            </a:r>
          </a:p>
          <a:p>
            <a:r>
              <a:rPr lang="en-GB" dirty="0" smtClean="0"/>
              <a:t>April to September this year 350 complaints a month on average</a:t>
            </a:r>
          </a:p>
          <a:p>
            <a:r>
              <a:rPr lang="en-GB" dirty="0" smtClean="0"/>
              <a:t>Last year we refreshed the website and had an average of 694 complaints a month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Formal surveys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3728" y="578750"/>
            <a:ext cx="6840760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23728" y="1541182"/>
            <a:ext cx="6840760" cy="4192074"/>
          </a:xfrm>
          <a:prstGeom prst="rect">
            <a:avLst/>
          </a:prstGeom>
        </p:spPr>
        <p:txBody>
          <a:bodyPr/>
          <a:lstStyle/>
          <a:p>
            <a:pPr marL="623888" marR="0" lvl="1" indent="-1825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After any AMBER or RED warning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 (medium or high impacts expected) we survey the public and responders in the area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623888" marR="0" lvl="1" indent="-1825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Ask for their satisfaction levels</a:t>
            </a:r>
          </a:p>
          <a:p>
            <a:pPr marL="623888" marR="0" lvl="1" indent="-1825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+mn-lt"/>
              </a:rPr>
              <a:t>Ask if they took any actions as a result of the warning.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_standard_template_14_0085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MO_standard_template_14_0085</Template>
  <TotalTime>95</TotalTime>
  <Words>702</Words>
  <Application>Microsoft Office PowerPoint</Application>
  <PresentationFormat>On-screen Show (4:3)</PresentationFormat>
  <Paragraphs>132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MO_standard_template_14_0085</vt:lpstr>
      <vt:lpstr>Chart</vt:lpstr>
      <vt:lpstr>Verification of Warnings</vt:lpstr>
      <vt:lpstr>Outline</vt:lpstr>
      <vt:lpstr>What makes an effective warning?</vt:lpstr>
      <vt:lpstr>How to we establish if a warning was effective?</vt:lpstr>
      <vt:lpstr>How do we get feedback from users?</vt:lpstr>
      <vt:lpstr>Feedback channels in UK</vt:lpstr>
      <vt:lpstr>Customer Centre</vt:lpstr>
      <vt:lpstr>Customer Centre </vt:lpstr>
      <vt:lpstr>Formal surveys</vt:lpstr>
      <vt:lpstr>Public Appreciation</vt:lpstr>
      <vt:lpstr>Slide 11</vt:lpstr>
      <vt:lpstr>Check against impact observations</vt:lpstr>
      <vt:lpstr>Weather Observations Website (WOW) – includes impacts option</vt:lpstr>
      <vt:lpstr>What are the challenges with impact data?</vt:lpstr>
      <vt:lpstr>Check against impact observations</vt:lpstr>
      <vt:lpstr>Subjective Assessment</vt:lpstr>
      <vt:lpstr>Subjective Assessment</vt:lpstr>
      <vt:lpstr>Subjective Assessment</vt:lpstr>
      <vt:lpstr>Summary</vt:lpstr>
      <vt:lpstr>Questions?</vt:lpstr>
    </vt:vector>
  </TitlesOfParts>
  <Company>Met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Graeme Forrester</dc:creator>
  <dc:description>submitted 26.7.2005     CHG015666 refers</dc:description>
  <cp:lastModifiedBy>Graeme Forrester</cp:lastModifiedBy>
  <cp:revision>13</cp:revision>
  <cp:lastPrinted>2004-10-15T09:34:20Z</cp:lastPrinted>
  <dcterms:created xsi:type="dcterms:W3CDTF">2015-11-05T14:34:46Z</dcterms:created>
  <dcterms:modified xsi:type="dcterms:W3CDTF">2015-11-20T06:36:32Z</dcterms:modified>
</cp:coreProperties>
</file>